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14"/>
  </p:notesMasterIdLst>
  <p:sldIdLst>
    <p:sldId id="275" r:id="rId2"/>
    <p:sldId id="257" r:id="rId3"/>
    <p:sldId id="258" r:id="rId4"/>
    <p:sldId id="259" r:id="rId5"/>
    <p:sldId id="270" r:id="rId6"/>
    <p:sldId id="267" r:id="rId7"/>
    <p:sldId id="268" r:id="rId8"/>
    <p:sldId id="269" r:id="rId9"/>
    <p:sldId id="271" r:id="rId10"/>
    <p:sldId id="276" r:id="rId11"/>
    <p:sldId id="264" r:id="rId12"/>
    <p:sldId id="27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7531" autoAdjust="0"/>
  </p:normalViewPr>
  <p:slideViewPr>
    <p:cSldViewPr>
      <p:cViewPr>
        <p:scale>
          <a:sx n="71" d="100"/>
          <a:sy n="71" d="100"/>
        </p:scale>
        <p:origin x="-4360" y="-15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defRPr>
            </a:lvl1pPr>
          </a:lstStyle>
          <a:p>
            <a:pPr>
              <a:defRPr/>
            </a:pPr>
            <a:fld id="{C96F93CD-93D9-4DC6-9C69-AA896DF5435C}" type="datetimeFigureOut">
              <a:rPr lang="en-US"/>
              <a:pPr>
                <a:defRPr/>
              </a:pPr>
              <a:t>11/13/12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defRPr>
            </a:lvl1pPr>
          </a:lstStyle>
          <a:p>
            <a:pPr>
              <a:defRPr/>
            </a:pPr>
            <a:fld id="{63F26EB7-FB47-48C9-8B16-B57A8BDEC38E}" type="slidenum">
              <a:rPr lang="en-US"/>
              <a:pPr>
                <a:defRPr/>
              </a:pPr>
              <a:t>‹#›</a:t>
            </a:fld>
            <a:endParaRPr lang="en-US" dirty="0"/>
          </a:p>
        </p:txBody>
      </p:sp>
    </p:spTree>
    <p:extLst>
      <p:ext uri="{BB962C8B-B14F-4D97-AF65-F5344CB8AC3E}">
        <p14:creationId xmlns:p14="http://schemas.microsoft.com/office/powerpoint/2010/main" val="3969941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0796EFE-7514-468F-92AC-3568AF308BB4}"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1D5C55F-6DCB-4CA8-875C-47B1F70DDBD2}" type="slidenum">
              <a:rPr lang="en-US" smtClean="0"/>
              <a:pPr fontAlgn="base">
                <a:spcBef>
                  <a:spcPct val="0"/>
                </a:spcBef>
                <a:spcAft>
                  <a:spcPct val="0"/>
                </a:spcAft>
                <a:defRPr/>
              </a:pPr>
              <a:t>11</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1D5C55F-6DCB-4CA8-875C-47B1F70DDBD2}" type="slidenum">
              <a:rPr lang="en-US" smtClean="0"/>
              <a:pPr fontAlgn="base">
                <a:spcBef>
                  <a:spcPct val="0"/>
                </a:spcBef>
                <a:spcAft>
                  <a:spcPct val="0"/>
                </a:spcAft>
                <a:defRPr/>
              </a:pPr>
              <a:t>12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575A31F-205A-4D0C-86CE-FD7283277944}"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93BDF76-3888-4686-BA35-CDCC9101C5E6}"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DB77CFE-F21E-4DCB-B0BD-0742DCAA18F3}"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5A9DFB3-E4BB-4121-9FCF-264717D1307B}" type="slidenum">
              <a:rPr lang="en-US" smtClean="0"/>
              <a:pPr fontAlgn="base">
                <a:spcBef>
                  <a:spcPct val="0"/>
                </a:spcBef>
                <a:spcAft>
                  <a:spcPct val="0"/>
                </a:spcAft>
                <a:defRPr/>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B02D571-FE51-4891-A2DD-B7E2E2CAB3AD}"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4B9CA65-1E2A-4563-8843-5B14C685BA22}"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F5039F6-D7AF-41F8-9617-3A00E1685D06}" type="slidenum">
              <a:rPr lang="en-US" smtClean="0"/>
              <a:pPr fontAlgn="base">
                <a:spcBef>
                  <a:spcPct val="0"/>
                </a:spcBef>
                <a:spcAft>
                  <a:spcPct val="0"/>
                </a:spcAft>
                <a:defRPr/>
              </a:pPr>
              <a:t>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F5039F6-D7AF-41F8-9617-3A00E1685D06}" type="slidenum">
              <a:rPr lang="en-US" smtClean="0"/>
              <a:pPr fontAlgn="base">
                <a:spcBef>
                  <a:spcPct val="0"/>
                </a:spcBef>
                <a:spcAft>
                  <a:spcPct val="0"/>
                </a:spcAft>
                <a:defRPr/>
              </a:pPr>
              <a:t>10</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1D5E4489-8B1F-48F4-B836-134DA4650E86}" type="datetime8">
              <a:rPr lang="en-US"/>
              <a:pPr>
                <a:defRPr/>
              </a:pPr>
              <a:t>11/13/12 17:15</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z="1400">
                <a:solidFill>
                  <a:schemeClr val="tx2"/>
                </a:solidFill>
              </a:defRPr>
            </a:lvl1pPr>
          </a:lstStyle>
          <a:p>
            <a:pPr>
              <a:defRPr/>
            </a:pPr>
            <a:fld id="{9FCB0B83-E586-4DEF-BACA-47159BCB261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D0FBEE2-D64F-4212-A98B-4DEF26DC3713}" type="datetime8">
              <a:rPr lang="en-US"/>
              <a:pPr>
                <a:defRPr/>
              </a:pPr>
              <a:t>11/13/12 17:15</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7AD09A-CEB1-4223-A985-43889CA5A4DB}" type="slidenum">
              <a:rPr lang="en-US"/>
              <a:pPr>
                <a:defRPr/>
              </a:pPr>
              <a:t>‹#›</a:t>
            </a:fld>
            <a:endParaRPr lang="en-US" sz="140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3E8824D6-893F-4669-BE0C-9AEEB842A64C}" type="datetime8">
              <a:rPr lang="en-US"/>
              <a:pPr>
                <a:defRPr/>
              </a:pPr>
              <a:t>11/13/12 17:15</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44BC596-7CC1-46B2-8495-746AA37B7ACD}" type="slidenum">
              <a:rPr lang="en-US"/>
              <a:pPr>
                <a:defRPr/>
              </a:pPr>
              <a:t>‹#›</a:t>
            </a:fld>
            <a:endParaRPr lang="en-US" sz="14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506CC30-C41D-43CE-B52D-12DE04107644}" type="datetime8">
              <a:rPr lang="en-US"/>
              <a:pPr>
                <a:defRPr/>
              </a:pPr>
              <a:t>11/13/12 17:15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19008939-3B6B-430C-BE62-845FA9DD62C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E95A5E6B-2AA3-4BC0-8197-4BCD19EB2586}" type="datetime8">
              <a:rPr lang="en-US"/>
              <a:pPr>
                <a:defRPr/>
              </a:pPr>
              <a:t>11/13/12 17:15</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5A598E0-0352-4C55-BF7D-67FFA6068BCB}"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defRPr/>
            </a:lvl1pPr>
          </a:lstStyle>
          <a:p>
            <a:pPr>
              <a:defRPr/>
            </a:pPr>
            <a:fld id="{803460D2-1A37-41B8-91EC-6FF32342271F}" type="datetime8">
              <a:rPr lang="en-US"/>
              <a:pPr>
                <a:defRPr/>
              </a:pPr>
              <a:t>11/13/12 17:15</a:t>
            </a:fld>
            <a:endParaRPr lang="en-US" dirty="0"/>
          </a:p>
        </p:txBody>
      </p:sp>
      <p:sp>
        <p:nvSpPr>
          <p:cNvPr id="6" name="Slide Number Placeholder 9"/>
          <p:cNvSpPr>
            <a:spLocks noGrp="1"/>
          </p:cNvSpPr>
          <p:nvPr>
            <p:ph type="sldNum" sz="quarter" idx="11"/>
          </p:nvPr>
        </p:nvSpPr>
        <p:spPr/>
        <p:txBody>
          <a:bodyPr rtlCol="0"/>
          <a:lstStyle>
            <a:lvl1pPr>
              <a:defRPr sz="1400">
                <a:solidFill>
                  <a:srgbClr val="FFFFFF"/>
                </a:solidFill>
              </a:defRPr>
            </a:lvl1pPr>
          </a:lstStyle>
          <a:p>
            <a:pPr>
              <a:defRPr/>
            </a:pPr>
            <a:fld id="{DDAC5F70-3791-436A-8A77-1B92CA5C9CF2}"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4265243-8AB5-410A-B85E-6616625B856A}" type="datetime8">
              <a:rPr lang="en-US"/>
              <a:pPr>
                <a:defRPr/>
              </a:pPr>
              <a:t>11/13/12 17:15</a:t>
            </a:fld>
            <a:endParaRPr lang="en-US" dirty="0"/>
          </a:p>
        </p:txBody>
      </p:sp>
      <p:sp>
        <p:nvSpPr>
          <p:cNvPr id="8" name="Slide Number Placeholder 11"/>
          <p:cNvSpPr>
            <a:spLocks noGrp="1"/>
          </p:cNvSpPr>
          <p:nvPr>
            <p:ph type="sldNum" sz="quarter" idx="11"/>
          </p:nvPr>
        </p:nvSpPr>
        <p:spPr/>
        <p:txBody>
          <a:bodyPr rtlCol="0"/>
          <a:lstStyle>
            <a:lvl1pPr>
              <a:defRPr sz="1400">
                <a:solidFill>
                  <a:srgbClr val="FFFFFF"/>
                </a:solidFill>
              </a:defRPr>
            </a:lvl1pPr>
          </a:lstStyle>
          <a:p>
            <a:pPr>
              <a:defRPr/>
            </a:pPr>
            <a:fld id="{D6177A41-B0E3-44D4-A8A8-49796B45AA88}"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4506A9F-EDFF-49D6-9A98-25A33B8FA323}" type="datetime8">
              <a:rPr lang="en-US"/>
              <a:pPr>
                <a:defRPr/>
              </a:pPr>
              <a:t>11/13/12 17:15</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z="1400">
                <a:solidFill>
                  <a:srgbClr val="FFFFFF"/>
                </a:solidFill>
              </a:defRPr>
            </a:lvl1pPr>
          </a:lstStyle>
          <a:p>
            <a:pPr>
              <a:defRPr/>
            </a:pPr>
            <a:fld id="{E52A752A-B9D1-47BB-9DAD-0F7D1FEF9B9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E48F7FE-BDD9-4EF4-8C3A-F959021B98F9}" type="datetime8">
              <a:rPr lang="en-US"/>
              <a:pPr>
                <a:defRPr/>
              </a:pPr>
              <a:t>11/13/12 17:15</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z="1400">
                <a:solidFill>
                  <a:schemeClr val="tx2"/>
                </a:solidFill>
              </a:defRPr>
            </a:lvl1pPr>
          </a:lstStyle>
          <a:p>
            <a:pPr>
              <a:defRPr/>
            </a:pPr>
            <a:fld id="{B82E4DEF-05B6-41A8-A642-774D017DA5C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33201DCE-918F-47A0-BA39-243B89407259}" type="datetime8">
              <a:rPr lang="en-US"/>
              <a:pPr>
                <a:defRPr/>
              </a:pPr>
              <a:t>11/13/12 17:15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z="1400">
                <a:solidFill>
                  <a:srgbClr val="FFFFFF"/>
                </a:solidFill>
              </a:defRPr>
            </a:lvl1pPr>
          </a:lstStyle>
          <a:p>
            <a:pPr>
              <a:defRPr/>
            </a:pPr>
            <a:fld id="{2FB0E385-08F0-4258-9E95-293DA866C9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3DD9B8C-2E30-4578-8D59-735735732E7D}" type="datetime8">
              <a:rPr lang="en-US"/>
              <a:pPr>
                <a:defRPr/>
              </a:pPr>
              <a:t>11/13/12 17:15</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solidFill>
                  <a:srgbClr val="FFFFFF"/>
                </a:solidFill>
              </a:defRPr>
            </a:lvl1pPr>
          </a:lstStyle>
          <a:p>
            <a:pPr>
              <a:defRPr/>
            </a:pPr>
            <a:fld id="{0C0589CF-4307-4AD7-B7F8-83AD7533AEB1}"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fontAlgn="auto">
              <a:spcBef>
                <a:spcPts val="0"/>
              </a:spcBef>
              <a:spcAft>
                <a:spcPts val="0"/>
              </a:spcAft>
              <a:defRPr sz="1400">
                <a:solidFill>
                  <a:schemeClr val="tx2"/>
                </a:solidFill>
                <a:latin typeface="+mn-lt"/>
              </a:defRPr>
            </a:lvl1pPr>
          </a:lstStyle>
          <a:p>
            <a:pPr>
              <a:defRPr/>
            </a:pPr>
            <a:fld id="{D462ECA7-AA46-4F69-99D8-4C5C8F611507}" type="datetime8">
              <a:rPr lang="en-US"/>
              <a:pPr>
                <a:defRPr/>
              </a:pPr>
              <a:t>11/13/12 17:15</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fontAlgn="auto">
              <a:spcBef>
                <a:spcPts val="0"/>
              </a:spcBef>
              <a:spcAft>
                <a:spcPts val="0"/>
              </a:spcAft>
              <a:defRPr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200" b="1">
                <a:solidFill>
                  <a:schemeClr val="tx2"/>
                </a:solidFill>
                <a:latin typeface="+mn-lt"/>
              </a:defRPr>
            </a:lvl1pPr>
          </a:lstStyle>
          <a:p>
            <a:pPr>
              <a:defRPr/>
            </a:pPr>
            <a:fld id="{92035DCF-B4BB-41BC-933B-74E9E2C83CC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283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dirty="0" smtClean="0"/>
              <a:t>Choices on the Margin</a:t>
            </a:r>
            <a:endParaRPr lang="en-US" dirty="0"/>
          </a:p>
        </p:txBody>
      </p:sp>
      <p:sp>
        <p:nvSpPr>
          <p:cNvPr id="21507" name="Content Placeholder 2"/>
          <p:cNvSpPr>
            <a:spLocks noGrp="1"/>
          </p:cNvSpPr>
          <p:nvPr>
            <p:ph sz="quarter" idx="1"/>
          </p:nvPr>
        </p:nvSpPr>
        <p:spPr>
          <a:xfrm>
            <a:off x="612775" y="1676400"/>
            <a:ext cx="8153400" cy="4495800"/>
          </a:xfrm>
        </p:spPr>
        <p:txBody>
          <a:bodyPr/>
          <a:lstStyle/>
          <a:p>
            <a:pPr eaLnBrk="1" hangingPunct="1"/>
            <a:r>
              <a:rPr lang="en-US" sz="2800" dirty="0" smtClean="0"/>
              <a:t>If someone is allocating their resources </a:t>
            </a:r>
            <a:r>
              <a:rPr lang="en-US" sz="2800" dirty="0"/>
              <a:t>(time and money) in the best possible way, it should be impossible for </a:t>
            </a:r>
            <a:r>
              <a:rPr lang="en-US" sz="2800" dirty="0" smtClean="0"/>
              <a:t>them </a:t>
            </a:r>
            <a:r>
              <a:rPr lang="en-US" sz="2800" dirty="0"/>
              <a:t>to reduce one behavior and </a:t>
            </a:r>
            <a:r>
              <a:rPr lang="en-US" sz="2800" dirty="0" smtClean="0"/>
              <a:t>use these newly available resources </a:t>
            </a:r>
            <a:r>
              <a:rPr lang="en-US" sz="2800" dirty="0"/>
              <a:t>in a way that makes </a:t>
            </a:r>
            <a:r>
              <a:rPr lang="en-US" sz="2800" dirty="0" smtClean="0"/>
              <a:t>themself </a:t>
            </a:r>
            <a:r>
              <a:rPr lang="en-US" sz="2800" dirty="0"/>
              <a:t>better off</a:t>
            </a:r>
            <a:r>
              <a:rPr lang="en-US" sz="2800" dirty="0" smtClean="0"/>
              <a:t>.</a:t>
            </a:r>
          </a:p>
          <a:p>
            <a:pPr eaLnBrk="1" hangingPunct="1"/>
            <a:r>
              <a:rPr lang="en-US" sz="2800" dirty="0" smtClean="0"/>
              <a:t>For example, if you spend your dinner budget on two hamburgers, you are wasting resources.  Most people would rather eat just one hamburger, and use their remaining money to buy fries and a soda.</a:t>
            </a:r>
            <a:endParaRPr lang="en-US" sz="1600" dirty="0" smtClean="0"/>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89704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304800"/>
            <a:ext cx="8153400" cy="990600"/>
          </a:xfrm>
        </p:spPr>
        <p:txBody>
          <a:bodyPr/>
          <a:lstStyle/>
          <a:p>
            <a:pPr eaLnBrk="1" hangingPunct="1"/>
            <a:r>
              <a:rPr lang="en-US" dirty="0" smtClean="0"/>
              <a:t>You Try It!</a:t>
            </a:r>
          </a:p>
        </p:txBody>
      </p:sp>
      <p:sp>
        <p:nvSpPr>
          <p:cNvPr id="22571" name="Content Placeholder 2"/>
          <p:cNvSpPr txBox="1">
            <a:spLocks/>
          </p:cNvSpPr>
          <p:nvPr/>
        </p:nvSpPr>
        <p:spPr bwMode="auto">
          <a:xfrm>
            <a:off x="612775" y="1600200"/>
            <a:ext cx="8153400" cy="44958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endParaRPr lang="en-US" sz="2900">
              <a:latin typeface="Tw Cen MT" pitchFamily="34" charset="0"/>
            </a:endParaRPr>
          </a:p>
        </p:txBody>
      </p:sp>
      <p:sp>
        <p:nvSpPr>
          <p:cNvPr id="6" name="Content Placeholder 5"/>
          <p:cNvSpPr>
            <a:spLocks noGrp="1"/>
          </p:cNvSpPr>
          <p:nvPr>
            <p:ph sz="quarter" idx="1"/>
          </p:nvPr>
        </p:nvSpPr>
        <p:spPr>
          <a:xfrm>
            <a:off x="685800" y="1676400"/>
            <a:ext cx="8153400" cy="4495800"/>
          </a:xfrm>
        </p:spPr>
        <p:txBody>
          <a:bodyPr/>
          <a:lstStyle/>
          <a:p>
            <a:pPr>
              <a:buNone/>
            </a:pPr>
            <a:r>
              <a:rPr lang="en-US" dirty="0" smtClean="0"/>
              <a:t>Scenario:</a:t>
            </a:r>
          </a:p>
          <a:p>
            <a:r>
              <a:rPr lang="en-US" dirty="0" smtClean="0"/>
              <a:t>You just graduated from college and started a new job that pays $45,000 per year.  The following budget shows your current discretionary income after paying 35% in payroll deductions (taxes, social security, benefits, etc.).</a:t>
            </a:r>
          </a:p>
          <a:p>
            <a:r>
              <a:rPr lang="en-US" dirty="0" smtClean="0"/>
              <a:t>GOAL: Use the economic approach to decision making to increase your savings to $10,000, for the down payment on your first home.</a:t>
            </a:r>
          </a:p>
          <a:p>
            <a:endParaRPr lang="en-US" dirty="0"/>
          </a:p>
        </p:txBody>
      </p:sp>
      <p:pic>
        <p:nvPicPr>
          <p:cNvPr id="7" name="Picture 2" descr="C:\Program Files (x86)\Microsoft Office\MEDIA\CAGCAT10\j0185604.wmf"/>
          <p:cNvPicPr>
            <a:picLocks noChangeAspect="1" noChangeArrowheads="1"/>
          </p:cNvPicPr>
          <p:nvPr/>
        </p:nvPicPr>
        <p:blipFill>
          <a:blip r:embed="rId3" cstate="print"/>
          <a:srcRect/>
          <a:stretch>
            <a:fillRect/>
          </a:stretch>
        </p:blipFill>
        <p:spPr bwMode="auto">
          <a:xfrm>
            <a:off x="7848600" y="152400"/>
            <a:ext cx="922630" cy="92354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304800"/>
            <a:ext cx="8153400" cy="990600"/>
          </a:xfrm>
        </p:spPr>
        <p:txBody>
          <a:bodyPr/>
          <a:lstStyle/>
          <a:p>
            <a:pPr eaLnBrk="1" hangingPunct="1"/>
            <a:r>
              <a:rPr lang="en-US" dirty="0" smtClean="0"/>
              <a:t>You Try It!</a:t>
            </a:r>
          </a:p>
        </p:txBody>
      </p:sp>
      <p:graphicFrame>
        <p:nvGraphicFramePr>
          <p:cNvPr id="4" name="Content Placeholder 3"/>
          <p:cNvGraphicFramePr>
            <a:graphicFrameLocks noGrp="1"/>
          </p:cNvGraphicFramePr>
          <p:nvPr>
            <p:ph sz="quarter" idx="1"/>
          </p:nvPr>
        </p:nvGraphicFramePr>
        <p:xfrm>
          <a:off x="609600" y="1716769"/>
          <a:ext cx="8153401" cy="4760231"/>
        </p:xfrm>
        <a:graphic>
          <a:graphicData uri="http://schemas.openxmlformats.org/drawingml/2006/table">
            <a:tbl>
              <a:tblPr firstRow="1" bandRow="1">
                <a:tableStyleId>{0660B408-B3CF-4A94-85FC-2B1E0A45F4A2}</a:tableStyleId>
              </a:tblPr>
              <a:tblGrid>
                <a:gridCol w="3982629"/>
                <a:gridCol w="2067368"/>
                <a:gridCol w="2103404"/>
              </a:tblGrid>
              <a:tr h="371111">
                <a:tc>
                  <a:txBody>
                    <a:bodyPr/>
                    <a:lstStyle/>
                    <a:p>
                      <a:pPr algn="ctr"/>
                      <a:r>
                        <a:rPr lang="en-US" sz="1800" dirty="0" smtClean="0"/>
                        <a:t>Budget</a:t>
                      </a:r>
                      <a:endParaRPr lang="en-US" sz="1800" dirty="0"/>
                    </a:p>
                  </a:txBody>
                  <a:tcPr marL="95923" marR="95923"/>
                </a:tc>
                <a:tc>
                  <a:txBody>
                    <a:bodyPr/>
                    <a:lstStyle/>
                    <a:p>
                      <a:pPr algn="ctr"/>
                      <a:r>
                        <a:rPr lang="en-US" sz="1800" dirty="0" smtClean="0"/>
                        <a:t>Original</a:t>
                      </a:r>
                      <a:endParaRPr lang="en-US" sz="1800" dirty="0"/>
                    </a:p>
                  </a:txBody>
                  <a:tcPr marL="95923" marR="95923"/>
                </a:tc>
                <a:tc>
                  <a:txBody>
                    <a:bodyPr/>
                    <a:lstStyle/>
                    <a:p>
                      <a:pPr algn="ctr"/>
                      <a:r>
                        <a:rPr lang="en-US" sz="1800" dirty="0" smtClean="0"/>
                        <a:t>Improved</a:t>
                      </a:r>
                      <a:endParaRPr lang="en-US" sz="1800" dirty="0"/>
                    </a:p>
                  </a:txBody>
                  <a:tcPr marL="95923" marR="95923"/>
                </a:tc>
              </a:tr>
              <a:tr h="337374">
                <a:tc>
                  <a:txBody>
                    <a:bodyPr/>
                    <a:lstStyle/>
                    <a:p>
                      <a:pPr algn="l"/>
                      <a:r>
                        <a:rPr lang="en-US" sz="1800" b="1" dirty="0" smtClean="0"/>
                        <a:t>Monthly</a:t>
                      </a:r>
                      <a:r>
                        <a:rPr lang="en-US" sz="1800" b="1" baseline="0" dirty="0" smtClean="0"/>
                        <a:t> Income (take home pay)</a:t>
                      </a:r>
                      <a:endParaRPr lang="en-US" sz="1800" b="1" dirty="0"/>
                    </a:p>
                  </a:txBody>
                  <a:tcPr marL="95923" marR="95923"/>
                </a:tc>
                <a:tc>
                  <a:txBody>
                    <a:bodyPr/>
                    <a:lstStyle/>
                    <a:p>
                      <a:pPr algn="ctr"/>
                      <a:r>
                        <a:rPr lang="en-US" sz="1800" b="1" dirty="0" smtClean="0"/>
                        <a:t>$2,437.50</a:t>
                      </a:r>
                      <a:endParaRPr lang="en-US" sz="1800" b="1" dirty="0"/>
                    </a:p>
                  </a:txBody>
                  <a:tcPr marL="95923" marR="95923"/>
                </a:tc>
                <a:tc>
                  <a:txBody>
                    <a:bodyPr/>
                    <a:lstStyle/>
                    <a:p>
                      <a:pPr algn="ctr"/>
                      <a:endParaRPr lang="en-US" sz="1800" dirty="0"/>
                    </a:p>
                  </a:txBody>
                  <a:tcPr marL="95923" marR="95923"/>
                </a:tc>
              </a:tr>
              <a:tr h="337374">
                <a:tc>
                  <a:txBody>
                    <a:bodyPr/>
                    <a:lstStyle/>
                    <a:p>
                      <a:pPr algn="l"/>
                      <a:r>
                        <a:rPr lang="en-US" sz="1800" b="1" dirty="0" smtClean="0"/>
                        <a:t>    Less</a:t>
                      </a:r>
                      <a:r>
                        <a:rPr lang="en-US" sz="1800" b="1" baseline="0" dirty="0" smtClean="0"/>
                        <a:t> Monthly Expenses</a:t>
                      </a:r>
                      <a:endParaRPr lang="en-US" sz="1800" b="1" dirty="0"/>
                    </a:p>
                  </a:txBody>
                  <a:tcPr marL="95923" marR="95923"/>
                </a:tc>
                <a:tc>
                  <a:txBody>
                    <a:bodyPr/>
                    <a:lstStyle/>
                    <a:p>
                      <a:pPr algn="ct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Housing</a:t>
                      </a:r>
                      <a:endParaRPr lang="en-US" sz="1800" dirty="0"/>
                    </a:p>
                  </a:txBody>
                  <a:tcPr marL="95923" marR="95923"/>
                </a:tc>
                <a:tc>
                  <a:txBody>
                    <a:bodyPr/>
                    <a:lstStyle/>
                    <a:p>
                      <a:pPr algn="ctr"/>
                      <a:r>
                        <a:rPr lang="en-US" sz="1800" dirty="0" smtClean="0"/>
                        <a:t>$800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Food</a:t>
                      </a:r>
                      <a:r>
                        <a:rPr lang="en-US" sz="1800" baseline="0" dirty="0" smtClean="0"/>
                        <a:t>  </a:t>
                      </a:r>
                      <a:endParaRPr lang="en-US" sz="1800" dirty="0"/>
                    </a:p>
                  </a:txBody>
                  <a:tcPr marL="95923" marR="95923"/>
                </a:tc>
                <a:tc>
                  <a:txBody>
                    <a:bodyPr/>
                    <a:lstStyle/>
                    <a:p>
                      <a:pPr algn="ctr"/>
                      <a:r>
                        <a:rPr lang="en-US" sz="1800" dirty="0" smtClean="0"/>
                        <a:t>$400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Student</a:t>
                      </a:r>
                      <a:r>
                        <a:rPr lang="en-US" sz="1800" baseline="0" dirty="0" smtClean="0"/>
                        <a:t> Loans</a:t>
                      </a:r>
                      <a:endParaRPr lang="en-US" sz="1800" dirty="0"/>
                    </a:p>
                  </a:txBody>
                  <a:tcPr marL="95923" marR="95923"/>
                </a:tc>
                <a:tc>
                  <a:txBody>
                    <a:bodyPr/>
                    <a:lstStyle/>
                    <a:p>
                      <a:pPr algn="ctr"/>
                      <a:r>
                        <a:rPr lang="en-US" sz="1800" dirty="0" smtClean="0"/>
                        <a:t>$250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Credit Cards</a:t>
                      </a:r>
                      <a:endParaRPr lang="en-US" sz="1800" dirty="0"/>
                    </a:p>
                  </a:txBody>
                  <a:tcPr marL="95923" marR="95923"/>
                </a:tc>
                <a:tc>
                  <a:txBody>
                    <a:bodyPr/>
                    <a:lstStyle/>
                    <a:p>
                      <a:pPr algn="ctr"/>
                      <a:r>
                        <a:rPr lang="en-US" sz="1800" dirty="0" smtClean="0"/>
                        <a:t>$200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Insurance, Charity, Emergency Fund</a:t>
                      </a:r>
                      <a:endParaRPr lang="en-US" sz="1800" dirty="0"/>
                    </a:p>
                  </a:txBody>
                  <a:tcPr marL="95923" marR="95923"/>
                </a:tc>
                <a:tc>
                  <a:txBody>
                    <a:bodyPr/>
                    <a:lstStyle/>
                    <a:p>
                      <a:pPr algn="ctr"/>
                      <a:r>
                        <a:rPr lang="en-US" sz="1800" dirty="0" smtClean="0"/>
                        <a:t>$300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Utilities, Internet, Cable, Water	</a:t>
                      </a:r>
                      <a:endParaRPr lang="en-US" sz="1800" dirty="0"/>
                    </a:p>
                  </a:txBody>
                  <a:tcPr marL="95923" marR="95923"/>
                </a:tc>
                <a:tc>
                  <a:txBody>
                    <a:bodyPr/>
                    <a:lstStyle/>
                    <a:p>
                      <a:pPr algn="ctr"/>
                      <a:r>
                        <a:rPr lang="en-US" sz="1800" dirty="0" smtClean="0"/>
                        <a:t>$200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Clothes, Cell phone, Entertainment</a:t>
                      </a:r>
                      <a:endParaRPr lang="en-US" sz="1800" dirty="0"/>
                    </a:p>
                  </a:txBody>
                  <a:tcPr marL="95923" marR="95923"/>
                </a:tc>
                <a:tc>
                  <a:txBody>
                    <a:bodyPr/>
                    <a:lstStyle/>
                    <a:p>
                      <a:pPr algn="ctr"/>
                      <a:r>
                        <a:rPr lang="en-US" sz="1800" dirty="0" smtClean="0"/>
                        <a:t>$250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dirty="0" smtClean="0"/>
                        <a:t>    </a:t>
                      </a:r>
                      <a:r>
                        <a:rPr lang="en-US" sz="1800" b="1" dirty="0" smtClean="0"/>
                        <a:t>Total Monthly Expenses</a:t>
                      </a:r>
                      <a:endParaRPr lang="en-US" sz="1800" b="1" dirty="0"/>
                    </a:p>
                  </a:txBody>
                  <a:tcPr marL="95923" marR="95923"/>
                </a:tc>
                <a:tc>
                  <a:txBody>
                    <a:bodyPr/>
                    <a:lstStyle/>
                    <a:p>
                      <a:pPr algn="ctr"/>
                      <a:r>
                        <a:rPr lang="en-US" sz="1800" dirty="0" smtClean="0"/>
                        <a:t>$2,400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b="1" dirty="0" smtClean="0"/>
                        <a:t>Cash surplus/deficit per month</a:t>
                      </a:r>
                      <a:endParaRPr lang="en-US" sz="1800" b="1" dirty="0"/>
                    </a:p>
                  </a:txBody>
                  <a:tcPr marL="95923" marR="95923"/>
                </a:tc>
                <a:tc>
                  <a:txBody>
                    <a:bodyPr/>
                    <a:lstStyle/>
                    <a:p>
                      <a:pPr algn="ctr"/>
                      <a:r>
                        <a:rPr lang="en-US" sz="1800" dirty="0" smtClean="0"/>
                        <a:t>$37.50</a:t>
                      </a:r>
                      <a:endParaRPr lang="en-US" sz="1800" dirty="0"/>
                    </a:p>
                  </a:txBody>
                  <a:tcPr marL="95923" marR="95923"/>
                </a:tc>
                <a:tc>
                  <a:txBody>
                    <a:bodyPr/>
                    <a:lstStyle/>
                    <a:p>
                      <a:pPr algn="ctr"/>
                      <a:endParaRPr lang="en-US" sz="1800" dirty="0"/>
                    </a:p>
                  </a:txBody>
                  <a:tcPr marL="95923" marR="95923"/>
                </a:tc>
              </a:tr>
              <a:tr h="337374">
                <a:tc>
                  <a:txBody>
                    <a:bodyPr/>
                    <a:lstStyle/>
                    <a:p>
                      <a:pPr algn="l"/>
                      <a:r>
                        <a:rPr lang="en-US" sz="1800" b="1" dirty="0" smtClean="0"/>
                        <a:t>Years it takes you to safe $10,000</a:t>
                      </a:r>
                      <a:endParaRPr lang="en-US" sz="1800" b="1" dirty="0"/>
                    </a:p>
                  </a:txBody>
                  <a:tcPr marL="95923" marR="95923"/>
                </a:tc>
                <a:tc>
                  <a:txBody>
                    <a:bodyPr/>
                    <a:lstStyle/>
                    <a:p>
                      <a:pPr algn="ctr"/>
                      <a:r>
                        <a:rPr lang="en-US" sz="1800" dirty="0" smtClean="0"/>
                        <a:t>     22.22	</a:t>
                      </a:r>
                      <a:endParaRPr lang="en-US" sz="1800" dirty="0"/>
                    </a:p>
                  </a:txBody>
                  <a:tcPr marL="95923" marR="95923"/>
                </a:tc>
                <a:tc>
                  <a:txBody>
                    <a:bodyPr/>
                    <a:lstStyle/>
                    <a:p>
                      <a:pPr algn="ctr"/>
                      <a:endParaRPr lang="en-US" sz="1800" dirty="0"/>
                    </a:p>
                  </a:txBody>
                  <a:tcPr marL="95923" marR="95923"/>
                </a:tc>
              </a:tr>
            </a:tbl>
          </a:graphicData>
        </a:graphic>
      </p:graphicFrame>
      <p:sp>
        <p:nvSpPr>
          <p:cNvPr id="22571" name="Content Placeholder 2"/>
          <p:cNvSpPr txBox="1">
            <a:spLocks/>
          </p:cNvSpPr>
          <p:nvPr/>
        </p:nvSpPr>
        <p:spPr bwMode="auto">
          <a:xfrm>
            <a:off x="612775" y="1600200"/>
            <a:ext cx="8153400" cy="44958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endParaRPr lang="en-US" sz="2900">
              <a:latin typeface="Tw Cen MT" pitchFamily="34" charset="0"/>
            </a:endParaRPr>
          </a:p>
        </p:txBody>
      </p:sp>
      <p:pic>
        <p:nvPicPr>
          <p:cNvPr id="61442" name="Picture 2" descr="C:\Program Files (x86)\Microsoft Office\MEDIA\CAGCAT10\j0185604.wmf"/>
          <p:cNvPicPr>
            <a:picLocks noChangeAspect="1" noChangeArrowheads="1"/>
          </p:cNvPicPr>
          <p:nvPr/>
        </p:nvPicPr>
        <p:blipFill>
          <a:blip r:embed="rId3" cstate="print"/>
          <a:srcRect/>
          <a:stretch>
            <a:fillRect/>
          </a:stretch>
        </p:blipFill>
        <p:spPr bwMode="auto">
          <a:xfrm>
            <a:off x="7848600" y="152400"/>
            <a:ext cx="922630" cy="92354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a:xfrm>
            <a:off x="612775" y="228600"/>
            <a:ext cx="8153400" cy="990600"/>
          </a:xfrm>
        </p:spPr>
        <p:txBody>
          <a:bodyPr/>
          <a:lstStyle/>
          <a:p>
            <a:pPr eaLnBrk="1" hangingPunct="1"/>
            <a:r>
              <a:rPr lang="en-US" sz="4000" smtClean="0"/>
              <a:t>Overview</a:t>
            </a:r>
          </a:p>
        </p:txBody>
      </p:sp>
      <p:sp>
        <p:nvSpPr>
          <p:cNvPr id="3" name="Rectangle 2"/>
          <p:cNvSpPr>
            <a:spLocks noGrp="1"/>
          </p:cNvSpPr>
          <p:nvPr>
            <p:ph sz="quarter" idx="1"/>
          </p:nvPr>
        </p:nvSpPr>
        <p:spPr>
          <a:xfrm>
            <a:off x="612775" y="1752600"/>
            <a:ext cx="8153400" cy="4495800"/>
          </a:xfrm>
        </p:spPr>
        <p:txBody>
          <a:bodyPr>
            <a:normAutofit/>
          </a:bodyPr>
          <a:lstStyle/>
          <a:p>
            <a:pPr marL="320040" indent="-320040" eaLnBrk="1" fontAlgn="auto" hangingPunct="1">
              <a:spcAft>
                <a:spcPts val="0"/>
              </a:spcAft>
              <a:buFont typeface="Wingdings"/>
              <a:buChar char=""/>
              <a:defRPr/>
            </a:pPr>
            <a:r>
              <a:rPr lang="en-US" sz="2800" dirty="0" smtClean="0">
                <a:latin typeface="+mj-lt"/>
              </a:rPr>
              <a:t>The relationship between economics and scarcity</a:t>
            </a:r>
          </a:p>
          <a:p>
            <a:pPr marL="320040" indent="-320040" eaLnBrk="1" fontAlgn="auto" hangingPunct="1">
              <a:spcAft>
                <a:spcPts val="0"/>
              </a:spcAft>
              <a:buFont typeface="Wingdings"/>
              <a:buChar char=""/>
              <a:defRPr/>
            </a:pPr>
            <a:r>
              <a:rPr lang="en-US" sz="2800" dirty="0" smtClean="0">
                <a:latin typeface="+mj-lt"/>
              </a:rPr>
              <a:t>Why scarcity necessitates choice</a:t>
            </a:r>
          </a:p>
          <a:p>
            <a:pPr marL="320040" indent="-320040" eaLnBrk="1" fontAlgn="auto" hangingPunct="1">
              <a:spcAft>
                <a:spcPts val="0"/>
              </a:spcAft>
              <a:buFont typeface="Wingdings"/>
              <a:buChar char=""/>
              <a:defRPr/>
            </a:pPr>
            <a:r>
              <a:rPr lang="en-US" sz="2800" dirty="0" smtClean="0">
                <a:latin typeface="+mj-lt"/>
              </a:rPr>
              <a:t>The importance of opportunity cost</a:t>
            </a:r>
          </a:p>
          <a:p>
            <a:pPr marL="320040" indent="-320040" eaLnBrk="1" fontAlgn="auto" hangingPunct="1">
              <a:spcAft>
                <a:spcPts val="0"/>
              </a:spcAft>
              <a:buFont typeface="Wingdings"/>
              <a:buChar char=""/>
              <a:defRPr/>
            </a:pPr>
            <a:r>
              <a:rPr lang="en-US" sz="2800" dirty="0" smtClean="0">
                <a:latin typeface="+mj-lt"/>
              </a:rPr>
              <a:t>Making decisions on the margin</a:t>
            </a:r>
          </a:p>
          <a:p>
            <a:pPr marL="320040" indent="-320040" eaLnBrk="1" fontAlgn="auto" hangingPunct="1">
              <a:spcAft>
                <a:spcPts val="0"/>
              </a:spcAft>
              <a:buFont typeface="Wingdings"/>
              <a:buChar char=""/>
              <a:defRPr/>
            </a:pPr>
            <a:r>
              <a:rPr lang="en-US" sz="2800" dirty="0" smtClean="0">
                <a:latin typeface="+mj-lt"/>
              </a:rPr>
              <a:t>In class activity</a:t>
            </a:r>
          </a:p>
          <a:p>
            <a:pPr marL="320040" indent="-320040" eaLnBrk="1" fontAlgn="auto" hangingPunct="1">
              <a:spcAft>
                <a:spcPts val="0"/>
              </a:spcAft>
              <a:buFont typeface="Wingdings"/>
              <a:buChar char=""/>
              <a:defRPr/>
            </a:pPr>
            <a:endParaRPr lang="en-US" sz="2800" dirty="0" smtClean="0">
              <a:latin typeface="+mj-lt"/>
            </a:endParaRPr>
          </a:p>
          <a:p>
            <a:pPr marL="320040" indent="-320040" eaLnBrk="1" fontAlgn="auto" hangingPunct="1">
              <a:spcAft>
                <a:spcPts val="0"/>
              </a:spcAft>
              <a:buFont typeface="Wingdings"/>
              <a:buChar char=""/>
              <a:defRPr/>
            </a:pPr>
            <a:endParaRPr lang="en-US" sz="2800" dirty="0" smtClean="0">
              <a:latin typeface="+mj-lt"/>
            </a:endParaRPr>
          </a:p>
          <a:p>
            <a:pPr marL="320040" indent="-320040" eaLnBrk="1" fontAlgn="auto" hangingPunct="1">
              <a:spcAft>
                <a:spcPts val="0"/>
              </a:spcAft>
              <a:buFont typeface="Wingdings"/>
              <a:buChar char=""/>
              <a:defRPr/>
            </a:pP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a:xfrm>
            <a:off x="612775" y="228600"/>
            <a:ext cx="8153400" cy="990600"/>
          </a:xfrm>
        </p:spPr>
        <p:txBody>
          <a:bodyPr/>
          <a:lstStyle/>
          <a:p>
            <a:pPr eaLnBrk="1" hangingPunct="1"/>
            <a:r>
              <a:rPr lang="en-US" sz="4000" smtClean="0"/>
              <a:t>Defining Economics</a:t>
            </a:r>
          </a:p>
        </p:txBody>
      </p:sp>
      <p:sp>
        <p:nvSpPr>
          <p:cNvPr id="15363" name="Rectangle 2"/>
          <p:cNvSpPr>
            <a:spLocks noGrp="1"/>
          </p:cNvSpPr>
          <p:nvPr>
            <p:ph sz="quarter" idx="1"/>
          </p:nvPr>
        </p:nvSpPr>
        <p:spPr>
          <a:xfrm>
            <a:off x="612775" y="1752600"/>
            <a:ext cx="8153400" cy="4495800"/>
          </a:xfrm>
        </p:spPr>
        <p:txBody>
          <a:bodyPr/>
          <a:lstStyle/>
          <a:p>
            <a:pPr eaLnBrk="1" hangingPunct="1"/>
            <a:r>
              <a:rPr lang="en-US" sz="2800" b="1" dirty="0" smtClean="0"/>
              <a:t>Economics</a:t>
            </a:r>
            <a:r>
              <a:rPr lang="en-US" sz="2800" dirty="0" smtClean="0"/>
              <a:t>: a social science that examines how people choose among the alternatives available to them.</a:t>
            </a:r>
            <a:endParaRPr lang="en-US" dirty="0" smtClean="0"/>
          </a:p>
          <a:p>
            <a:pPr lvl="1" eaLnBrk="1" hangingPunct="1"/>
            <a:r>
              <a:rPr lang="en-US" sz="2500" dirty="0" smtClean="0"/>
              <a:t>Without scarcity, there would be no need for economics.</a:t>
            </a:r>
          </a:p>
          <a:p>
            <a:pPr lvl="1" eaLnBrk="1" hangingPunct="1"/>
            <a:r>
              <a:rPr lang="en-US" sz="2500" dirty="0" smtClean="0"/>
              <a:t>Scarcity requires that we make choices among alternatives.</a:t>
            </a:r>
          </a:p>
          <a:p>
            <a:pPr lvl="1" eaLnBrk="1" hangingPunct="1"/>
            <a:r>
              <a:rPr lang="en-US" sz="2500" dirty="0" smtClean="0"/>
              <a:t>Economics helps us understand how society, individuals, and companies make decisions about limited (scarce) resources.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Economic Approach to Decision Making</a:t>
            </a:r>
            <a:endParaRPr lang="en-US" dirty="0"/>
          </a:p>
        </p:txBody>
      </p:sp>
      <p:sp>
        <p:nvSpPr>
          <p:cNvPr id="16387" name="Rectangle 2"/>
          <p:cNvSpPr>
            <a:spLocks noGrp="1"/>
          </p:cNvSpPr>
          <p:nvPr>
            <p:ph sz="quarter" idx="1"/>
          </p:nvPr>
        </p:nvSpPr>
        <p:spPr>
          <a:xfrm>
            <a:off x="612775" y="3657600"/>
            <a:ext cx="8302625" cy="2590800"/>
          </a:xfrm>
        </p:spPr>
        <p:txBody>
          <a:bodyPr/>
          <a:lstStyle/>
          <a:p>
            <a:pPr eaLnBrk="1" hangingPunct="1">
              <a:buFont typeface="Wingdings" pitchFamily="2" charset="2"/>
              <a:buNone/>
            </a:pPr>
            <a:r>
              <a:rPr lang="en-US" sz="2800" dirty="0" smtClean="0"/>
              <a:t>Because of scarcity, people must</a:t>
            </a:r>
          </a:p>
          <a:p>
            <a:pPr lvl="1" eaLnBrk="1" hangingPunct="1">
              <a:buFont typeface="Wingdings" pitchFamily="2" charset="2"/>
              <a:buChar char="ü"/>
            </a:pPr>
            <a:r>
              <a:rPr lang="en-US" sz="2800" dirty="0" smtClean="0"/>
              <a:t>make choices</a:t>
            </a:r>
          </a:p>
          <a:p>
            <a:pPr lvl="1" eaLnBrk="1" hangingPunct="1">
              <a:buFont typeface="Wingdings" pitchFamily="2" charset="2"/>
              <a:buChar char="ü"/>
            </a:pPr>
            <a:r>
              <a:rPr lang="en-US" sz="2800" dirty="0" smtClean="0"/>
              <a:t>consider </a:t>
            </a:r>
            <a:r>
              <a:rPr lang="en-US" sz="2800" i="1" dirty="0" smtClean="0"/>
              <a:t>opportunity cost</a:t>
            </a:r>
            <a:endParaRPr lang="en-US" sz="2800" dirty="0" smtClean="0"/>
          </a:p>
          <a:p>
            <a:pPr lvl="1" eaLnBrk="1" hangingPunct="1">
              <a:buFont typeface="Wingdings" pitchFamily="2" charset="2"/>
              <a:buChar char="ü"/>
            </a:pPr>
            <a:r>
              <a:rPr lang="en-US" sz="2800" dirty="0" smtClean="0"/>
              <a:t>pursue their self-interest</a:t>
            </a:r>
          </a:p>
        </p:txBody>
      </p:sp>
      <p:pic>
        <p:nvPicPr>
          <p:cNvPr id="16389" name="Picture 5" descr="C:\Users\Dustin_ASUS\AppData\Local\Microsoft\Windows\Temporary Internet Files\Content.IE5\DNOO3P3K\MP900448455[1].jpg"/>
          <p:cNvPicPr>
            <a:picLocks noChangeAspect="1" noChangeArrowheads="1"/>
          </p:cNvPicPr>
          <p:nvPr/>
        </p:nvPicPr>
        <p:blipFill>
          <a:blip r:embed="rId3" cstate="print"/>
          <a:srcRect/>
          <a:stretch>
            <a:fillRect/>
          </a:stretch>
        </p:blipFill>
        <p:spPr bwMode="auto">
          <a:xfrm>
            <a:off x="3352800" y="1600200"/>
            <a:ext cx="2514600" cy="1676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175" cy="990600"/>
          </a:xfrm>
        </p:spPr>
        <p:txBody>
          <a:bodyPr>
            <a:normAutofit fontScale="90000"/>
          </a:bodyPr>
          <a:lstStyle/>
          <a:p>
            <a:pPr eaLnBrk="1" fontAlgn="auto" hangingPunct="1">
              <a:spcAft>
                <a:spcPts val="0"/>
              </a:spcAft>
              <a:defRPr/>
            </a:pPr>
            <a:r>
              <a:rPr lang="en-US" dirty="0" smtClean="0"/>
              <a:t>Scarcity Forces People to Make Choices</a:t>
            </a:r>
            <a:endParaRPr lang="en-US" dirty="0"/>
          </a:p>
        </p:txBody>
      </p:sp>
      <p:sp>
        <p:nvSpPr>
          <p:cNvPr id="3" name="Content Placeholder 2"/>
          <p:cNvSpPr>
            <a:spLocks noGrp="1"/>
          </p:cNvSpPr>
          <p:nvPr>
            <p:ph sz="quarter" idx="1"/>
          </p:nvPr>
        </p:nvSpPr>
        <p:spPr>
          <a:xfrm>
            <a:off x="612775" y="1600200"/>
            <a:ext cx="8153400" cy="4953000"/>
          </a:xfrm>
        </p:spPr>
        <p:txBody>
          <a:bodyPr>
            <a:normAutofit fontScale="85000" lnSpcReduction="20000"/>
          </a:bodyPr>
          <a:lstStyle/>
          <a:p>
            <a:pPr marL="320040" indent="-320040" eaLnBrk="1" fontAlgn="auto" hangingPunct="1">
              <a:spcAft>
                <a:spcPts val="0"/>
              </a:spcAft>
              <a:buFont typeface="Wingdings"/>
              <a:buChar char=""/>
              <a:defRPr/>
            </a:pPr>
            <a:r>
              <a:rPr lang="en-US" sz="3300" b="1" dirty="0" smtClean="0"/>
              <a:t>Scarcity</a:t>
            </a:r>
            <a:r>
              <a:rPr lang="en-US" sz="3300" dirty="0" smtClean="0"/>
              <a:t>: a limited availability of something that does not satisfy all wants.  This limited availability requires that choices be made among scarce alternatives.</a:t>
            </a:r>
          </a:p>
          <a:p>
            <a:pPr marL="640080" lvl="1" indent="-274320" eaLnBrk="1" fontAlgn="auto" hangingPunct="1">
              <a:spcAft>
                <a:spcPts val="0"/>
              </a:spcAft>
              <a:buFont typeface="Wingdings 2"/>
              <a:buChar char=""/>
              <a:defRPr/>
            </a:pPr>
            <a:r>
              <a:rPr lang="en-US" sz="2800" dirty="0" smtClean="0"/>
              <a:t>A </a:t>
            </a:r>
            <a:r>
              <a:rPr lang="en-US" sz="2800" b="1" dirty="0" smtClean="0"/>
              <a:t>scarce good </a:t>
            </a:r>
            <a:r>
              <a:rPr lang="en-US" sz="2800" dirty="0" smtClean="0"/>
              <a:t>is something that when chosen, requires that you give up other alternative choices/options.  For example, if you spend your money on a new phone, you give up everything else that you could have purchased (like a computer).   With scarce goods, you can’t have your cake and eat it too – you must make a choice.</a:t>
            </a:r>
          </a:p>
          <a:p>
            <a:pPr marL="640080" lvl="1" indent="-274320" eaLnBrk="1" fontAlgn="auto" hangingPunct="1">
              <a:spcAft>
                <a:spcPts val="0"/>
              </a:spcAft>
              <a:buFont typeface="Wingdings 2"/>
              <a:buChar char=""/>
              <a:defRPr/>
            </a:pPr>
            <a:r>
              <a:rPr lang="en-US" sz="2800" dirty="0" smtClean="0"/>
              <a:t>A </a:t>
            </a:r>
            <a:r>
              <a:rPr lang="en-US" sz="2800" b="1" dirty="0" smtClean="0"/>
              <a:t>free good </a:t>
            </a:r>
            <a:r>
              <a:rPr lang="en-US" sz="2800" dirty="0" smtClean="0"/>
              <a:t>is something that when chosen, </a:t>
            </a:r>
            <a:r>
              <a:rPr lang="en-US" sz="2800" i="1" dirty="0" smtClean="0"/>
              <a:t>does </a:t>
            </a:r>
            <a:r>
              <a:rPr lang="en-US" sz="2800" i="1" u="sng" dirty="0" smtClean="0"/>
              <a:t>not</a:t>
            </a:r>
            <a:r>
              <a:rPr lang="en-US" sz="2800" i="1" dirty="0" smtClean="0"/>
              <a:t> require</a:t>
            </a:r>
            <a:r>
              <a:rPr lang="en-US" sz="2800" dirty="0" smtClean="0"/>
              <a:t> that you give up other alternative choices/options.  For example, if you take a breath of fresh air, you didn’t have to give anything else up. </a:t>
            </a:r>
          </a:p>
          <a:p>
            <a:pPr marL="640080" lvl="1" indent="-274320" eaLnBrk="1" fontAlgn="auto" hangingPunct="1">
              <a:spcAft>
                <a:spcPts val="0"/>
              </a:spcAft>
              <a:buFont typeface="Wingdings 2"/>
              <a:buNone/>
              <a:defRPr/>
            </a:pPr>
            <a:endParaRPr lang="en-US" dirty="0" smtClean="0"/>
          </a:p>
          <a:p>
            <a:pPr marL="640080" lvl="1" indent="-274320" eaLnBrk="1" fontAlgn="auto" hangingPunct="1">
              <a:spcAft>
                <a:spcPts val="0"/>
              </a:spcAft>
              <a:buFont typeface="Wingdings 2"/>
              <a:buNone/>
              <a:defRPr/>
            </a:pPr>
            <a:r>
              <a:rPr lang="en-US"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z="4000" smtClean="0"/>
              <a:t>Scarcity         Choice</a:t>
            </a:r>
          </a:p>
        </p:txBody>
      </p:sp>
      <p:sp>
        <p:nvSpPr>
          <p:cNvPr id="18435" name="Content Placeholder 2"/>
          <p:cNvSpPr>
            <a:spLocks noGrp="1"/>
          </p:cNvSpPr>
          <p:nvPr>
            <p:ph sz="quarter" idx="1"/>
          </p:nvPr>
        </p:nvSpPr>
        <p:spPr>
          <a:xfrm>
            <a:off x="612775" y="1600200"/>
            <a:ext cx="8531225" cy="4495800"/>
          </a:xfrm>
        </p:spPr>
        <p:txBody>
          <a:bodyPr/>
          <a:lstStyle/>
          <a:p>
            <a:pPr eaLnBrk="1" hangingPunct="1"/>
            <a:r>
              <a:rPr lang="en-US" sz="2800" dirty="0" smtClean="0"/>
              <a:t>The following choices have to be made</a:t>
            </a:r>
          </a:p>
          <a:p>
            <a:pPr eaLnBrk="1" hangingPunct="1">
              <a:buFont typeface="Wingdings" pitchFamily="2" charset="2"/>
              <a:buNone/>
            </a:pPr>
            <a:r>
              <a:rPr lang="en-US" sz="2800" dirty="0" smtClean="0"/>
              <a:t>	by society	</a:t>
            </a:r>
          </a:p>
          <a:p>
            <a:pPr lvl="2" indent="-273050" eaLnBrk="1" hangingPunct="1">
              <a:buFont typeface="Wingdings 2" pitchFamily="18" charset="2"/>
              <a:buChar char=""/>
            </a:pPr>
            <a:r>
              <a:rPr lang="en-US" sz="2800" dirty="0" smtClean="0"/>
              <a:t>Tax policy, government programs, etc. </a:t>
            </a:r>
          </a:p>
          <a:p>
            <a:pPr eaLnBrk="1" hangingPunct="1">
              <a:buFont typeface="Wingdings" pitchFamily="2" charset="2"/>
              <a:buNone/>
            </a:pPr>
            <a:r>
              <a:rPr lang="en-US" sz="2800" dirty="0" smtClean="0"/>
              <a:t>	by individuals</a:t>
            </a:r>
          </a:p>
          <a:p>
            <a:pPr lvl="2" indent="-273050" eaLnBrk="1" hangingPunct="1">
              <a:buFont typeface="Wingdings 2" pitchFamily="18" charset="2"/>
              <a:buChar char=""/>
            </a:pPr>
            <a:r>
              <a:rPr lang="en-US" sz="2800" dirty="0" smtClean="0"/>
              <a:t>What to purchase?  Where to live?</a:t>
            </a:r>
          </a:p>
          <a:p>
            <a:pPr eaLnBrk="1" hangingPunct="1">
              <a:buFont typeface="Wingdings" pitchFamily="2" charset="2"/>
              <a:buNone/>
            </a:pPr>
            <a:r>
              <a:rPr lang="en-US" sz="2800" dirty="0" smtClean="0"/>
              <a:t>	by companies</a:t>
            </a:r>
          </a:p>
          <a:p>
            <a:pPr lvl="2" indent="-273050" eaLnBrk="1" hangingPunct="1">
              <a:buFont typeface="Wingdings 2" pitchFamily="18" charset="2"/>
              <a:buChar char=""/>
            </a:pPr>
            <a:r>
              <a:rPr lang="en-US" sz="2800" dirty="0" smtClean="0"/>
              <a:t>What to produce?  How to produce it?</a:t>
            </a:r>
          </a:p>
        </p:txBody>
      </p:sp>
      <p:sp>
        <p:nvSpPr>
          <p:cNvPr id="4" name="Left-Right Arrow 3"/>
          <p:cNvSpPr/>
          <p:nvPr/>
        </p:nvSpPr>
        <p:spPr>
          <a:xfrm>
            <a:off x="2514600" y="609600"/>
            <a:ext cx="885825" cy="276225"/>
          </a:xfrm>
          <a:prstGeom prst="leftRightArrow">
            <a:avLst/>
          </a:prstGeom>
          <a:solidFill>
            <a:srgbClr val="996600"/>
          </a:solidFill>
          <a:ln>
            <a:solidFill>
              <a:srgbClr val="99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90600"/>
          </a:xfrm>
        </p:spPr>
        <p:txBody>
          <a:bodyPr>
            <a:normAutofit/>
          </a:bodyPr>
          <a:lstStyle/>
          <a:p>
            <a:pPr eaLnBrk="1" fontAlgn="auto" hangingPunct="1">
              <a:spcAft>
                <a:spcPts val="0"/>
              </a:spcAft>
              <a:defRPr/>
            </a:pPr>
            <a:r>
              <a:rPr lang="en-US" sz="3600" dirty="0" smtClean="0"/>
              <a:t>Scarcity Makes Opportunity Cost Important</a:t>
            </a:r>
            <a:endParaRPr lang="en-US" sz="3600" dirty="0"/>
          </a:p>
        </p:txBody>
      </p:sp>
      <p:sp>
        <p:nvSpPr>
          <p:cNvPr id="19459" name="Content Placeholder 2"/>
          <p:cNvSpPr>
            <a:spLocks noGrp="1"/>
          </p:cNvSpPr>
          <p:nvPr>
            <p:ph sz="quarter" idx="1"/>
          </p:nvPr>
        </p:nvSpPr>
        <p:spPr>
          <a:xfrm>
            <a:off x="612775" y="1600200"/>
            <a:ext cx="8531225" cy="4495800"/>
          </a:xfrm>
        </p:spPr>
        <p:txBody>
          <a:bodyPr/>
          <a:lstStyle/>
          <a:p>
            <a:pPr eaLnBrk="1" hangingPunct="1"/>
            <a:r>
              <a:rPr lang="en-US" sz="2800" b="1" dirty="0" smtClean="0"/>
              <a:t>Opportunity cost</a:t>
            </a:r>
            <a:r>
              <a:rPr lang="en-US" sz="2800" dirty="0" smtClean="0"/>
              <a:t>: the value of the best alternative that is given up when making a choice.</a:t>
            </a:r>
          </a:p>
          <a:p>
            <a:pPr eaLnBrk="1" hangingPunct="1"/>
            <a:r>
              <a:rPr lang="en-US" sz="2800" dirty="0" smtClean="0"/>
              <a:t>For example, the opportunity cost of </a:t>
            </a:r>
          </a:p>
          <a:p>
            <a:pPr lvl="2" eaLnBrk="1" hangingPunct="1"/>
            <a:r>
              <a:rPr lang="en-US" sz="2800" dirty="0" smtClean="0"/>
              <a:t>going to college is the money spent on tuition, fees, books, and lost wages.</a:t>
            </a:r>
          </a:p>
          <a:p>
            <a:pPr lvl="2" eaLnBrk="1" hangingPunct="1"/>
            <a:r>
              <a:rPr lang="en-US" sz="2800" dirty="0" smtClean="0"/>
              <a:t>owning your business are the wages you could have earned being an employee for someone else</a:t>
            </a:r>
          </a:p>
          <a:p>
            <a:pPr lvl="2" eaLnBrk="1" hangingPunct="1"/>
            <a:r>
              <a:rPr lang="en-US" sz="2800" dirty="0" smtClean="0"/>
              <a:t>spending your money is the income you could have earned from investing 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dirty="0" smtClean="0"/>
              <a:t>Scarcity, Self-Interest, and Society</a:t>
            </a:r>
            <a:endParaRPr lang="en-US" dirty="0"/>
          </a:p>
        </p:txBody>
      </p:sp>
      <p:sp>
        <p:nvSpPr>
          <p:cNvPr id="3" name="Content Placeholder 2"/>
          <p:cNvSpPr>
            <a:spLocks noGrp="1"/>
          </p:cNvSpPr>
          <p:nvPr>
            <p:ph sz="quarter" idx="1"/>
          </p:nvPr>
        </p:nvSpPr>
        <p:spPr>
          <a:xfrm>
            <a:off x="228600" y="1752600"/>
            <a:ext cx="4876800" cy="4038600"/>
          </a:xfrm>
        </p:spPr>
        <p:txBody>
          <a:bodyPr>
            <a:normAutofit/>
          </a:bodyPr>
          <a:lstStyle/>
          <a:p>
            <a:pPr marL="320040" indent="-320040" eaLnBrk="1" fontAlgn="auto" hangingPunct="1">
              <a:spcAft>
                <a:spcPts val="0"/>
              </a:spcAft>
              <a:buFont typeface="Wingdings"/>
              <a:buNone/>
              <a:defRPr/>
            </a:pPr>
            <a:r>
              <a:rPr lang="en-US" dirty="0" smtClean="0"/>
              <a:t>	</a:t>
            </a:r>
            <a:r>
              <a:rPr lang="en-US" sz="2800" dirty="0" smtClean="0"/>
              <a:t>Adam Smith (1723-1780) recognized that voluntary transactions benefit both buyers and sellers.  Because these transactions are being driven by self interest, they must maximize the well being of those involved, and therefore society.</a:t>
            </a:r>
            <a:endParaRPr lang="en-US" sz="2800" dirty="0"/>
          </a:p>
        </p:txBody>
      </p:sp>
      <p:pic>
        <p:nvPicPr>
          <p:cNvPr id="20486" name="Picture 6" descr="A sketch of a man facing to the right"/>
          <p:cNvPicPr>
            <a:picLocks noChangeAspect="1" noChangeArrowheads="1"/>
          </p:cNvPicPr>
          <p:nvPr/>
        </p:nvPicPr>
        <p:blipFill>
          <a:blip r:embed="rId3" cstate="print"/>
          <a:srcRect/>
          <a:stretch>
            <a:fillRect/>
          </a:stretch>
        </p:blipFill>
        <p:spPr bwMode="auto">
          <a:xfrm>
            <a:off x="5257800" y="1752600"/>
            <a:ext cx="3048000" cy="45415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dirty="0" smtClean="0"/>
              <a:t>Choices on the Margin</a:t>
            </a:r>
            <a:endParaRPr lang="en-US" dirty="0"/>
          </a:p>
        </p:txBody>
      </p:sp>
      <p:sp>
        <p:nvSpPr>
          <p:cNvPr id="21507" name="Content Placeholder 2"/>
          <p:cNvSpPr>
            <a:spLocks noGrp="1"/>
          </p:cNvSpPr>
          <p:nvPr>
            <p:ph sz="quarter" idx="1"/>
          </p:nvPr>
        </p:nvSpPr>
        <p:spPr>
          <a:xfrm>
            <a:off x="612775" y="1676400"/>
            <a:ext cx="8153400" cy="4495800"/>
          </a:xfrm>
        </p:spPr>
        <p:txBody>
          <a:bodyPr/>
          <a:lstStyle/>
          <a:p>
            <a:pPr eaLnBrk="1" hangingPunct="1"/>
            <a:r>
              <a:rPr lang="en-US" sz="2800" b="1" dirty="0" smtClean="0"/>
              <a:t>Choices at the margin</a:t>
            </a:r>
            <a:r>
              <a:rPr lang="en-US" sz="2800" dirty="0" smtClean="0"/>
              <a:t>: choosing to do a little bit more (or less) of something.</a:t>
            </a:r>
          </a:p>
          <a:p>
            <a:pPr eaLnBrk="1" hangingPunct="1"/>
            <a:r>
              <a:rPr lang="en-US" sz="2800" dirty="0" smtClean="0"/>
              <a:t>For example, each of the following would represent marginal choices</a:t>
            </a:r>
          </a:p>
          <a:p>
            <a:pPr lvl="1" eaLnBrk="1" hangingPunct="1"/>
            <a:r>
              <a:rPr lang="en-US" sz="2500" dirty="0" smtClean="0"/>
              <a:t>Eating 12 potato chips instead of 10 chips (+2 chips)</a:t>
            </a:r>
          </a:p>
          <a:p>
            <a:pPr lvl="1" eaLnBrk="1" hangingPunct="1"/>
            <a:r>
              <a:rPr lang="en-US" sz="2500" dirty="0" smtClean="0"/>
              <a:t>Sleeping for 7 hours instead of 8 hours (-1 hour)</a:t>
            </a:r>
          </a:p>
          <a:p>
            <a:pPr lvl="1" eaLnBrk="1" hangingPunct="1"/>
            <a:r>
              <a:rPr lang="en-US" sz="2500" dirty="0" smtClean="0"/>
              <a:t>Spending $400 a month on restaurant meals instead of $550 (-$150)</a:t>
            </a:r>
          </a:p>
          <a:p>
            <a:pPr eaLnBrk="1" hangingPunct="1">
              <a:buFont typeface="Wingdings" pitchFamily="2" charset="2"/>
              <a:buNone/>
            </a:pPr>
            <a:r>
              <a:rPr lang="en-US" sz="2800" dirty="0" smtClean="0"/>
              <a:t>	</a:t>
            </a:r>
            <a:endParaRPr lang="en-US" sz="1600" dirty="0" smtClean="0"/>
          </a:p>
          <a:p>
            <a:pPr eaLnBrk="1" hangingPunct="1">
              <a:buFont typeface="Wingdings" pitchFamily="2" charset="2"/>
              <a:buNone/>
            </a:pPr>
            <a:r>
              <a:rPr lang="en-US" sz="2400"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Student presentation</Template>
  <TotalTime>0</TotalTime>
  <Words>681</Words>
  <Application>Microsoft Macintosh PowerPoint</Application>
  <PresentationFormat>On-screen Show (4:3)</PresentationFormat>
  <Paragraphs>93</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Student presentation</vt:lpstr>
      <vt:lpstr>PowerPoint Presentation</vt:lpstr>
      <vt:lpstr>Overview</vt:lpstr>
      <vt:lpstr>Defining Economics</vt:lpstr>
      <vt:lpstr>Economic Approach to Decision Making</vt:lpstr>
      <vt:lpstr>Scarcity Forces People to Make Choices</vt:lpstr>
      <vt:lpstr>Scarcity         Choice</vt:lpstr>
      <vt:lpstr>Scarcity Makes Opportunity Cost Important</vt:lpstr>
      <vt:lpstr>Scarcity, Self-Interest, and Society</vt:lpstr>
      <vt:lpstr>Choices on the Margin</vt:lpstr>
      <vt:lpstr>Choices on the Margin</vt:lpstr>
      <vt:lpstr>You Try It!</vt:lpstr>
      <vt:lpstr>You Try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2010-02-03T18:12:34Z</dcterms:created>
  <dcterms:modified xsi:type="dcterms:W3CDTF">2012-11-13T22:17:08Z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